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Default Extension="m4v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  <p:sldMasterId id="2147483672" r:id="rId6"/>
  </p:sldMasterIdLst>
  <p:notesMasterIdLst>
    <p:notesMasterId r:id="rId28"/>
  </p:notesMasterIdLst>
  <p:sldIdLst>
    <p:sldId id="264" r:id="rId7"/>
    <p:sldId id="298" r:id="rId8"/>
    <p:sldId id="292" r:id="rId9"/>
    <p:sldId id="293" r:id="rId10"/>
    <p:sldId id="294" r:id="rId11"/>
    <p:sldId id="295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12" r:id="rId20"/>
    <p:sldId id="314" r:id="rId21"/>
    <p:sldId id="306" r:id="rId22"/>
    <p:sldId id="308" r:id="rId23"/>
    <p:sldId id="309" r:id="rId24"/>
    <p:sldId id="310" r:id="rId25"/>
    <p:sldId id="311" r:id="rId26"/>
    <p:sldId id="31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6D6"/>
    <a:srgbClr val="FFCC66"/>
    <a:srgbClr val="003E7E"/>
    <a:srgbClr val="8CD2F4"/>
    <a:srgbClr val="5F6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A6C3D-5486-4744-B090-CBE238790B94}" v="1167" dt="2020-06-16T11:45:43.5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63EE1-4A13-4CA0-A724-A74ABB30FF65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D6F22-FAB6-4BE6-B7AB-2EA84C0C0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9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469" r="4173" b="3934"/>
          <a:stretch/>
        </p:blipFill>
        <p:spPr>
          <a:xfrm>
            <a:off x="0" y="1"/>
            <a:ext cx="6829426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3999" cy="5676420"/>
          </a:xfrm>
          <a:prstGeom prst="rect">
            <a:avLst/>
          </a:prstGeom>
          <a:solidFill>
            <a:srgbClr val="003E7E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6" y="4267046"/>
            <a:ext cx="1972056" cy="629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82" y="5350751"/>
            <a:ext cx="559000" cy="559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6" y="5350751"/>
            <a:ext cx="559000" cy="559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75" y="5350751"/>
            <a:ext cx="559000" cy="55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168" y="4114801"/>
            <a:ext cx="5372986" cy="762000"/>
          </a:xfr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168" y="5029203"/>
            <a:ext cx="5404077" cy="256306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609168" y="5313076"/>
            <a:ext cx="5403705" cy="3326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 and date | xx.xx.2016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>
            <a:off x="601495" y="762000"/>
            <a:ext cx="8215312" cy="307498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horizontal image in this space</a:t>
            </a:r>
          </a:p>
        </p:txBody>
      </p:sp>
    </p:spTree>
    <p:extLst>
      <p:ext uri="{BB962C8B-B14F-4D97-AF65-F5344CB8AC3E}">
        <p14:creationId xmlns:p14="http://schemas.microsoft.com/office/powerpoint/2010/main" val="146783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469" r="4173" b="3934"/>
          <a:stretch/>
        </p:blipFill>
        <p:spPr>
          <a:xfrm>
            <a:off x="0" y="1"/>
            <a:ext cx="5103098" cy="512444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5153025"/>
          </a:xfrm>
          <a:prstGeom prst="rect">
            <a:avLst/>
          </a:prstGeom>
          <a:solidFill>
            <a:srgbClr val="0096D6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627871" y="4724400"/>
            <a:ext cx="2783095" cy="797805"/>
            <a:chOff x="5309663" y="4709382"/>
            <a:chExt cx="3101304" cy="8890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94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9663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80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47109" y="2424112"/>
            <a:ext cx="5867399" cy="7699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divider slide text</a:t>
            </a:r>
          </a:p>
        </p:txBody>
      </p:sp>
    </p:spTree>
    <p:extLst>
      <p:ext uri="{BB962C8B-B14F-4D97-AF65-F5344CB8AC3E}">
        <p14:creationId xmlns:p14="http://schemas.microsoft.com/office/powerpoint/2010/main" val="129161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469" r="4173" b="3934"/>
          <a:stretch/>
        </p:blipFill>
        <p:spPr>
          <a:xfrm>
            <a:off x="0" y="1"/>
            <a:ext cx="5103098" cy="512444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53025"/>
          </a:xfrm>
          <a:prstGeom prst="rect">
            <a:avLst/>
          </a:prstGeom>
          <a:solidFill>
            <a:srgbClr val="5E973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627871" y="4724400"/>
            <a:ext cx="2783095" cy="797805"/>
            <a:chOff x="5309663" y="4709382"/>
            <a:chExt cx="3101304" cy="8890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94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9663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80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47109" y="2424112"/>
            <a:ext cx="5867399" cy="7699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divider slide text</a:t>
            </a:r>
          </a:p>
        </p:txBody>
      </p:sp>
    </p:spTree>
    <p:extLst>
      <p:ext uri="{BB962C8B-B14F-4D97-AF65-F5344CB8AC3E}">
        <p14:creationId xmlns:p14="http://schemas.microsoft.com/office/powerpoint/2010/main" val="1497732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469" r="4173" b="3934"/>
          <a:stretch/>
        </p:blipFill>
        <p:spPr>
          <a:xfrm>
            <a:off x="0" y="1"/>
            <a:ext cx="5103098" cy="512444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44000" cy="5181599"/>
          </a:xfrm>
          <a:prstGeom prst="rect">
            <a:avLst/>
          </a:prstGeom>
          <a:solidFill>
            <a:srgbClr val="00689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627871" y="4724400"/>
            <a:ext cx="2783095" cy="797805"/>
            <a:chOff x="5309663" y="4709382"/>
            <a:chExt cx="3101304" cy="8890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94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9663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80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47109" y="2424112"/>
            <a:ext cx="5867399" cy="7699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divider slide text</a:t>
            </a:r>
          </a:p>
        </p:txBody>
      </p:sp>
    </p:spTree>
    <p:extLst>
      <p:ext uri="{BB962C8B-B14F-4D97-AF65-F5344CB8AC3E}">
        <p14:creationId xmlns:p14="http://schemas.microsoft.com/office/powerpoint/2010/main" val="396184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6" y="4267046"/>
            <a:ext cx="1972056" cy="6299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469" r="-27514" b="3934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"/>
            <a:ext cx="9143999" cy="5676420"/>
          </a:xfrm>
          <a:prstGeom prst="rect">
            <a:avLst/>
          </a:prstGeom>
          <a:solidFill>
            <a:srgbClr val="003E7E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6" y="4305146"/>
            <a:ext cx="1972056" cy="629901"/>
          </a:xfrm>
          <a:prstGeom prst="rect">
            <a:avLst/>
          </a:prstGeom>
        </p:spPr>
      </p:pic>
      <p:grpSp>
        <p:nvGrpSpPr>
          <p:cNvPr id="26" name="Group 25"/>
          <p:cNvGrpSpPr/>
          <p:nvPr userDrawn="1"/>
        </p:nvGrpSpPr>
        <p:grpSpPr>
          <a:xfrm>
            <a:off x="5848351" y="5417426"/>
            <a:ext cx="1972056" cy="559000"/>
            <a:chOff x="6791326" y="1369301"/>
            <a:chExt cx="1972056" cy="5590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382" y="1369301"/>
              <a:ext cx="559000" cy="5590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326" y="1369301"/>
              <a:ext cx="559000" cy="559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4375" y="1369301"/>
              <a:ext cx="559000" cy="559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9595" y="1520457"/>
            <a:ext cx="4241372" cy="762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15680" y="2831807"/>
            <a:ext cx="2689203" cy="25630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4946421" y="3115680"/>
            <a:ext cx="3827721" cy="3326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 and date | xx.xx.2016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6480" y="339725"/>
            <a:ext cx="3914775" cy="50212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Vertical Image in this space</a:t>
            </a:r>
          </a:p>
        </p:txBody>
      </p:sp>
    </p:spTree>
    <p:extLst>
      <p:ext uri="{BB962C8B-B14F-4D97-AF65-F5344CB8AC3E}">
        <p14:creationId xmlns:p14="http://schemas.microsoft.com/office/powerpoint/2010/main" val="1869078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469" r="4173" b="3934"/>
          <a:stretch/>
        </p:blipFill>
        <p:spPr>
          <a:xfrm>
            <a:off x="0" y="1"/>
            <a:ext cx="6829426" cy="6858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1"/>
            <a:ext cx="9143999" cy="5676420"/>
          </a:xfrm>
          <a:prstGeom prst="rect">
            <a:avLst/>
          </a:prstGeom>
          <a:solidFill>
            <a:srgbClr val="003E7E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6210301" y="4267046"/>
            <a:ext cx="1972056" cy="1642705"/>
            <a:chOff x="6600826" y="4267046"/>
            <a:chExt cx="1972056" cy="164270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826" y="4267046"/>
              <a:ext cx="1972056" cy="62990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3882" y="5350751"/>
              <a:ext cx="559000" cy="559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826" y="5350751"/>
              <a:ext cx="559000" cy="559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3875" y="5350751"/>
              <a:ext cx="559000" cy="559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0530" y="1321983"/>
            <a:ext cx="5179505" cy="762000"/>
          </a:xfrm>
        </p:spPr>
        <p:txBody>
          <a:bodyPr>
            <a:noAutofit/>
          </a:bodyPr>
          <a:lstStyle>
            <a:lvl1pPr algn="r">
              <a:defRPr sz="36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0832" y="2633333"/>
            <a:ext cx="2689203" cy="256306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4442314" y="2917206"/>
            <a:ext cx="3827721" cy="332652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 and date | xx.xx.2016</a:t>
            </a:r>
          </a:p>
        </p:txBody>
      </p:sp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1530CC0A-4C6B-4F19-BB98-4776431B09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9" y="5676421"/>
            <a:ext cx="1181578" cy="118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12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6746"/>
            <a:ext cx="8229600" cy="514941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  <a:lvl2pPr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2" descr="image001">
            <a:extLst>
              <a:ext uri="{FF2B5EF4-FFF2-40B4-BE49-F238E27FC236}">
                <a16:creationId xmlns:a16="http://schemas.microsoft.com/office/drawing/2014/main" id="{5374D0AF-46FF-430D-853C-7F9F9E255E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20" y="0"/>
            <a:ext cx="796891" cy="7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225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7745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7745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2" descr="image001">
            <a:extLst>
              <a:ext uri="{FF2B5EF4-FFF2-40B4-BE49-F238E27FC236}">
                <a16:creationId xmlns:a16="http://schemas.microsoft.com/office/drawing/2014/main" id="{3692F97E-A272-4F31-B43B-00CFCEE11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20" y="0"/>
            <a:ext cx="796891" cy="7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46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image001">
            <a:extLst>
              <a:ext uri="{FF2B5EF4-FFF2-40B4-BE49-F238E27FC236}">
                <a16:creationId xmlns:a16="http://schemas.microsoft.com/office/drawing/2014/main" id="{8E55EF83-AA2D-4199-B674-F61FB4341A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20" y="0"/>
            <a:ext cx="796891" cy="7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034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2218"/>
            <a:ext cx="8229600" cy="5003945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  <a:lvl2pPr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6720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6825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6825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041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035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5236"/>
            <a:ext cx="8229600" cy="5100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243118" y="173747"/>
            <a:ext cx="0" cy="4610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" y="6695524"/>
            <a:ext cx="9143999" cy="162476"/>
          </a:xfrm>
          <a:prstGeom prst="rect">
            <a:avLst/>
          </a:prstGeom>
          <a:solidFill>
            <a:srgbClr val="003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737859" y="6450006"/>
            <a:ext cx="1085710" cy="331172"/>
            <a:chOff x="5174413" y="5003233"/>
            <a:chExt cx="3445956" cy="1051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256" y="5003233"/>
              <a:ext cx="1051113" cy="105111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413" y="5003233"/>
              <a:ext cx="1051113" cy="1051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834" y="5003233"/>
              <a:ext cx="1051113" cy="105111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469" r="4173" b="3934"/>
          <a:stretch/>
        </p:blipFill>
        <p:spPr>
          <a:xfrm>
            <a:off x="0" y="1"/>
            <a:ext cx="779521" cy="78278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3999" cy="785931"/>
          </a:xfrm>
          <a:prstGeom prst="rect">
            <a:avLst/>
          </a:prstGeom>
          <a:solidFill>
            <a:srgbClr val="003E7E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38" y="223929"/>
            <a:ext cx="1190715" cy="3803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5018" y="171450"/>
            <a:ext cx="6192982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72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2" r:id="rId5"/>
    <p:sldLayoutId id="2147483654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rgbClr val="003E7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5F606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5F606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F606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F606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01436"/>
            <a:ext cx="8229600" cy="5024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34244" r="7752" b="59545"/>
          <a:stretch/>
        </p:blipFill>
        <p:spPr>
          <a:xfrm>
            <a:off x="0" y="6559498"/>
            <a:ext cx="9144000" cy="29850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4191000"/>
            <a:ext cx="9144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231950" y="6563887"/>
            <a:ext cx="58615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6CAD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GEOSYNTEC CONSULTANTS</a:t>
            </a:r>
            <a:endParaRPr lang="en-US" sz="1050" dirty="0">
              <a:solidFill>
                <a:srgbClr val="6CAD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266001" y="6226987"/>
            <a:ext cx="1432522" cy="436959"/>
            <a:chOff x="5174413" y="5003233"/>
            <a:chExt cx="3445956" cy="1051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256" y="5003233"/>
              <a:ext cx="1051113" cy="1051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413" y="5003233"/>
              <a:ext cx="1051113" cy="105111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834" y="5003233"/>
              <a:ext cx="1051113" cy="1051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906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8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3E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rgbClr val="003E7E"/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5F6062"/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5F6062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3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s.psu.edu/drussell/Demos/waves/wavemotion.html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s.psu.edu/drussell/Demos/Dispersion/dispersion.html" TargetMode="Externa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acs.psu.edu/drussell/Demos/Dispersion/dispersion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D260-7DB5-4B53-9E78-C3DE3154A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870" y="73634"/>
            <a:ext cx="8410260" cy="762000"/>
          </a:xfrm>
        </p:spPr>
        <p:txBody>
          <a:bodyPr/>
          <a:lstStyle/>
          <a:p>
            <a:r>
              <a:rPr lang="en-US" sz="2800" dirty="0"/>
              <a:t>South Carolina DOT Training Workshop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Geophysics Field Testing Methods, Data Reduction, and Interpretation of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B89DE9-D9C7-4EBB-BD3B-579D10AAA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0832" y="2547608"/>
            <a:ext cx="2689203" cy="256306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E8B8D-C11E-4B1D-8A1B-76AFF3D36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2314" y="2819400"/>
            <a:ext cx="3827721" cy="1234687"/>
          </a:xfrm>
        </p:spPr>
        <p:txBody>
          <a:bodyPr>
            <a:normAutofit/>
          </a:bodyPr>
          <a:lstStyle/>
          <a:p>
            <a:r>
              <a:rPr lang="en-US" sz="1600" dirty="0"/>
              <a:t>Robert C. Bachus and Glenn J. Rix</a:t>
            </a:r>
          </a:p>
          <a:p>
            <a:r>
              <a:rPr lang="en-US" sz="1600" dirty="0"/>
              <a:t>June 5 – 26, 2020</a:t>
            </a:r>
          </a:p>
        </p:txBody>
      </p:sp>
    </p:spTree>
    <p:extLst>
      <p:ext uri="{BB962C8B-B14F-4D97-AF65-F5344CB8AC3E}">
        <p14:creationId xmlns:p14="http://schemas.microsoft.com/office/powerpoint/2010/main" val="1149478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A8FB834-F554-4E1A-9712-703F5AF74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0" y="2069647"/>
            <a:ext cx="8409999" cy="39030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9FAF9-D7D2-4E47-B71F-7BD2359A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00BC2C-E3EA-4316-AE4A-ABCE5C06106A}"/>
              </a:ext>
            </a:extLst>
          </p:cNvPr>
          <p:cNvSpPr txBox="1"/>
          <p:nvPr/>
        </p:nvSpPr>
        <p:spPr>
          <a:xfrm>
            <a:off x="1189822" y="1046601"/>
            <a:ext cx="6764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wave methods use the dispersive nature of Rayleigh waves in a layered, heterogeneous medium as the basis for estimating the shear wave velocity profile.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72D7B-4A91-48CF-B5D0-5A655F5695F3}"/>
              </a:ext>
            </a:extLst>
          </p:cNvPr>
          <p:cNvSpPr txBox="1"/>
          <p:nvPr/>
        </p:nvSpPr>
        <p:spPr>
          <a:xfrm>
            <a:off x="7182998" y="2412693"/>
            <a:ext cx="174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Dispersion curve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C609CD-598F-4F11-A9FF-93DE0914D5B5}"/>
              </a:ext>
            </a:extLst>
          </p:cNvPr>
          <p:cNvCxnSpPr/>
          <p:nvPr/>
        </p:nvCxnSpPr>
        <p:spPr>
          <a:xfrm flipH="1">
            <a:off x="7392318" y="2809301"/>
            <a:ext cx="638978" cy="804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80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FB53E-047F-423C-8566-92B8AD57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vs. Inverse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AA457-7523-4C04-A5D0-F365E206D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Forward problem: Given a shear wave velocity profile, calculate a Rayleigh wave dispersion curve</a:t>
            </a:r>
          </a:p>
          <a:p>
            <a:r>
              <a:rPr lang="en-US" dirty="0"/>
              <a:t>Inverse problem: Given a measured Rayleigh wave dispersion curve, obtain the shear wave velocity profile</a:t>
            </a:r>
          </a:p>
        </p:txBody>
      </p:sp>
    </p:spTree>
    <p:extLst>
      <p:ext uri="{BB962C8B-B14F-4D97-AF65-F5344CB8AC3E}">
        <p14:creationId xmlns:p14="http://schemas.microsoft.com/office/powerpoint/2010/main" val="666123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FE7FA-C5FA-4FEF-B739-EE8A01480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Wave Testing Procedure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D2BD09-21D5-465F-B237-2ABC34B1AF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7"/>
          <a:stretch/>
        </p:blipFill>
        <p:spPr>
          <a:xfrm>
            <a:off x="539827" y="918510"/>
            <a:ext cx="8306718" cy="541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47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E2CBF-A18D-4815-98B1-E5344BB0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91663-161A-4CD4-9D41-7BC126745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the surface wave test variations we will discuss (SASW, MASW, and MAM) as well as others (MOPA, SPAC, etc.) are based on these three basic steps:</a:t>
            </a:r>
          </a:p>
          <a:p>
            <a:pPr lvl="1"/>
            <a:r>
              <a:rPr lang="en-US" dirty="0"/>
              <a:t>Acquisition</a:t>
            </a:r>
          </a:p>
          <a:p>
            <a:pPr lvl="1"/>
            <a:r>
              <a:rPr lang="en-US" dirty="0"/>
              <a:t>Processing</a:t>
            </a:r>
          </a:p>
          <a:p>
            <a:pPr lvl="1"/>
            <a:r>
              <a:rPr lang="en-US" dirty="0"/>
              <a:t>Inversion</a:t>
            </a:r>
          </a:p>
          <a:p>
            <a:r>
              <a:rPr lang="en-US" dirty="0"/>
              <a:t>The differences between the test variations are in the details of how each step is conducted.</a:t>
            </a:r>
          </a:p>
        </p:txBody>
      </p:sp>
    </p:spTree>
    <p:extLst>
      <p:ext uri="{BB962C8B-B14F-4D97-AF65-F5344CB8AC3E}">
        <p14:creationId xmlns:p14="http://schemas.microsoft.com/office/powerpoint/2010/main" val="1802726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46FAC-F431-4BC7-B9CE-FC79AA4D0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Wave Testing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8741C-2299-400B-97BD-460ACEED5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processing and inversion steps introduce complexities not present in </a:t>
            </a:r>
            <a:r>
              <a:rPr lang="en-US" dirty="0" err="1"/>
              <a:t>crosshole</a:t>
            </a:r>
            <a:r>
              <a:rPr lang="en-US" dirty="0"/>
              <a:t>, downhole, and suspension logging tests.</a:t>
            </a:r>
          </a:p>
          <a:p>
            <a:r>
              <a:rPr lang="en-US" dirty="0"/>
              <a:t>“There is no such thing as a free lunch.”</a:t>
            </a:r>
          </a:p>
          <a:p>
            <a:r>
              <a:rPr lang="en-US" dirty="0"/>
              <a:t>“Dorothy, we’re not in Kansas anymore.” </a:t>
            </a:r>
          </a:p>
        </p:txBody>
      </p:sp>
      <p:pic>
        <p:nvPicPr>
          <p:cNvPr id="1026" name="Picture 2" descr="Gates &amp; The Land of Oz: OII, NCLB, &amp; RTTT | Mago de oz, Ciudad ...">
            <a:extLst>
              <a:ext uri="{FF2B5EF4-FFF2-40B4-BE49-F238E27FC236}">
                <a16:creationId xmlns:a16="http://schemas.microsoft.com/office/drawing/2014/main" id="{462F222B-4E21-4925-A9B2-6E661FF77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21" y="3429000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64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60A52-8C23-4CDB-9834-E1016E5A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0E745F-175F-449A-8739-38D1A94DE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898"/>
            <a:ext cx="9144000" cy="311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10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A889D-45D4-49D6-BAE3-7617CC2E2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 -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6B4DC-BCB1-43A9-BBDA-A4629B79E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Active 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7FF6F-F93D-44A9-B342-6AC59593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176" y="1492630"/>
            <a:ext cx="5137092" cy="509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40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DCE3-2D62-4084-8B14-52F875F7A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 -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9D2EF-A73F-4A45-A04D-AEB1EFF3D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Passive sources</a:t>
            </a:r>
          </a:p>
          <a:p>
            <a:pPr lvl="1"/>
            <a:r>
              <a:rPr lang="en-US" dirty="0"/>
              <a:t>Highway traffic</a:t>
            </a:r>
          </a:p>
          <a:p>
            <a:pPr lvl="1"/>
            <a:r>
              <a:rPr lang="en-US" dirty="0"/>
              <a:t>Railroad trains</a:t>
            </a:r>
          </a:p>
          <a:p>
            <a:pPr lvl="1"/>
            <a:r>
              <a:rPr lang="en-US" dirty="0"/>
              <a:t>Waves</a:t>
            </a:r>
          </a:p>
          <a:p>
            <a:pPr lvl="1"/>
            <a:r>
              <a:rPr lang="en-US" dirty="0"/>
              <a:t>Wind acting on buildings</a:t>
            </a:r>
          </a:p>
          <a:p>
            <a:pPr lvl="1"/>
            <a:r>
              <a:rPr lang="en-US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34679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179F-CF55-406A-84A1-490B9AFA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 - Receivers</a:t>
            </a:r>
          </a:p>
        </p:txBody>
      </p:sp>
      <p:pic>
        <p:nvPicPr>
          <p:cNvPr id="5" name="Picture 4" descr="A close up of a toy lying on a dirt road&#10;&#10;Description automatically generated">
            <a:extLst>
              <a:ext uri="{FF2B5EF4-FFF2-40B4-BE49-F238E27FC236}">
                <a16:creationId xmlns:a16="http://schemas.microsoft.com/office/drawing/2014/main" id="{85D7F4BA-3B76-4A41-9306-76FF1801CE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51" y="1454227"/>
            <a:ext cx="5897695" cy="442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85472-9ADE-46E4-80A8-C0F5C94D2FBA}"/>
              </a:ext>
            </a:extLst>
          </p:cNvPr>
          <p:cNvSpPr txBox="1"/>
          <p:nvPr/>
        </p:nvSpPr>
        <p:spPr>
          <a:xfrm>
            <a:off x="7014064" y="3244334"/>
            <a:ext cx="172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“Land streamer”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030CD3-0460-446C-B5AE-9AB52CB3B5F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087258" y="3429000"/>
            <a:ext cx="2926806" cy="2368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7B5EF3A-EE08-4071-AF7B-AB3B366A2F46}"/>
              </a:ext>
            </a:extLst>
          </p:cNvPr>
          <p:cNvSpPr txBox="1"/>
          <p:nvPr/>
        </p:nvSpPr>
        <p:spPr>
          <a:xfrm>
            <a:off x="6850686" y="2072282"/>
            <a:ext cx="1889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geophone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828772-2BD7-4EA9-A25C-4ABC49DA992D}"/>
              </a:ext>
            </a:extLst>
          </p:cNvPr>
          <p:cNvCxnSpPr>
            <a:cxnSpLocks/>
          </p:cNvCxnSpPr>
          <p:nvPr/>
        </p:nvCxnSpPr>
        <p:spPr>
          <a:xfrm flipH="1">
            <a:off x="2555913" y="2256948"/>
            <a:ext cx="4294773" cy="9340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1163671-7977-4756-87C3-4529EA78A74C}"/>
              </a:ext>
            </a:extLst>
          </p:cNvPr>
          <p:cNvSpPr txBox="1"/>
          <p:nvPr/>
        </p:nvSpPr>
        <p:spPr>
          <a:xfrm>
            <a:off x="7367686" y="4549967"/>
            <a:ext cx="85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DDD411-C251-4F89-8B73-32A5902B937E}"/>
              </a:ext>
            </a:extLst>
          </p:cNvPr>
          <p:cNvCxnSpPr>
            <a:cxnSpLocks/>
          </p:cNvCxnSpPr>
          <p:nvPr/>
        </p:nvCxnSpPr>
        <p:spPr>
          <a:xfrm flipH="1" flipV="1">
            <a:off x="2974554" y="4549967"/>
            <a:ext cx="4393132" cy="2039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523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1788-EC92-46D2-9A4B-776326AE9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</a:t>
            </a:r>
          </a:p>
        </p:txBody>
      </p:sp>
      <p:pic>
        <p:nvPicPr>
          <p:cNvPr id="5" name="Picture 4" descr="A picture containing outdoor, grass, motorcycle, field&#10;&#10;Description automatically generated">
            <a:extLst>
              <a:ext uri="{FF2B5EF4-FFF2-40B4-BE49-F238E27FC236}">
                <a16:creationId xmlns:a16="http://schemas.microsoft.com/office/drawing/2014/main" id="{71BCD01D-733E-4811-9E8F-F8237E7CC4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9" y="1041094"/>
            <a:ext cx="4017714" cy="535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erson riding a bike down a dirt road&#10;&#10;Description automatically generated">
            <a:extLst>
              <a:ext uri="{FF2B5EF4-FFF2-40B4-BE49-F238E27FC236}">
                <a16:creationId xmlns:a16="http://schemas.microsoft.com/office/drawing/2014/main" id="{A35FB6AB-EBA2-47DC-B87F-5712E762D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42" y="1041093"/>
            <a:ext cx="4017715" cy="535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1492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F3AEA-15F3-4EE7-B8D5-D232DF9A8C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Surface Wave Testing Principles</a:t>
            </a:r>
          </a:p>
        </p:txBody>
      </p:sp>
    </p:spTree>
    <p:extLst>
      <p:ext uri="{BB962C8B-B14F-4D97-AF65-F5344CB8AC3E}">
        <p14:creationId xmlns:p14="http://schemas.microsoft.com/office/powerpoint/2010/main" val="145944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A494C-6735-43E8-8BDC-BCBCF1584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</a:t>
            </a:r>
          </a:p>
        </p:txBody>
      </p:sp>
      <p:pic>
        <p:nvPicPr>
          <p:cNvPr id="4" name="IMG_1278">
            <a:hlinkClick r:id="" action="ppaction://media"/>
            <a:extLst>
              <a:ext uri="{FF2B5EF4-FFF2-40B4-BE49-F238E27FC236}">
                <a16:creationId xmlns:a16="http://schemas.microsoft.com/office/drawing/2014/main" id="{73D86720-A685-4A15-BCAB-DB6F867AF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714" y="1097554"/>
            <a:ext cx="8644571" cy="486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4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C126B-4DE9-4861-9ED0-F4CA679C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725067-5C32-4E0A-A974-D7E536B06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742"/>
            <a:ext cx="9144000" cy="431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30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10A2-D49C-407D-9345-F242CE3C7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Rayleigh Wave Phase Velocity</a:t>
            </a:r>
          </a:p>
        </p:txBody>
      </p:sp>
      <p:pic>
        <p:nvPicPr>
          <p:cNvPr id="5122" name="Picture 2" descr="animation showing elliptical particle motion for a Rayleigh surface wave">
            <a:extLst>
              <a:ext uri="{FF2B5EF4-FFF2-40B4-BE49-F238E27FC236}">
                <a16:creationId xmlns:a16="http://schemas.microsoft.com/office/drawing/2014/main" id="{4900947B-D090-4452-AEF8-5AB0400087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67" y="1241936"/>
            <a:ext cx="6420465" cy="396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E9EF58-4F6E-45E0-A9AC-3180FE7E9F61}"/>
              </a:ext>
            </a:extLst>
          </p:cNvPr>
          <p:cNvSpPr/>
          <p:nvPr/>
        </p:nvSpPr>
        <p:spPr>
          <a:xfrm>
            <a:off x="1977763" y="5439449"/>
            <a:ext cx="5188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https://www.acs.psu.edu/drussell/Demos/waves/wavemotion.html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5796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B5FE3-3EFD-4A3E-8944-803F2102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Rayleigh Waves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1B08E0-7AD1-4519-932F-22B485391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450" y="1226662"/>
            <a:ext cx="4747100" cy="35755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172CA7-FFF3-46C2-AFF4-B1E4EEB56224}"/>
              </a:ext>
            </a:extLst>
          </p:cNvPr>
          <p:cNvSpPr txBox="1"/>
          <p:nvPr/>
        </p:nvSpPr>
        <p:spPr>
          <a:xfrm>
            <a:off x="2856869" y="1479104"/>
            <a:ext cx="224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Homogeneous Half-space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5AA8BC-011D-44C8-B025-1E9226B5B521}"/>
                  </a:ext>
                </a:extLst>
              </p:cNvPr>
              <p:cNvSpPr txBox="1"/>
              <p:nvPr/>
            </p:nvSpPr>
            <p:spPr>
              <a:xfrm>
                <a:off x="1713124" y="5235894"/>
                <a:ext cx="629832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−8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+8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1+2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dirty="0"/>
                  <a:t>-16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=0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5AA8BC-011D-44C8-B025-1E9226B5B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124" y="5235894"/>
                <a:ext cx="6298327" cy="622350"/>
              </a:xfrm>
              <a:prstGeom prst="rect">
                <a:avLst/>
              </a:prstGeom>
              <a:blipFill>
                <a:blip r:embed="rId3"/>
                <a:stretch>
                  <a:fillRect r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8357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65CDB-308F-4B5E-9A2E-F6271855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Rayleigh Waves</a:t>
            </a:r>
          </a:p>
        </p:txBody>
      </p:sp>
      <p:pic>
        <p:nvPicPr>
          <p:cNvPr id="4" name="Picture 1027">
            <a:extLst>
              <a:ext uri="{FF2B5EF4-FFF2-40B4-BE49-F238E27FC236}">
                <a16:creationId xmlns:a16="http://schemas.microsoft.com/office/drawing/2014/main" id="{59A4A94E-547B-48EA-8704-920BED61161A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2"/>
          <a:stretch>
            <a:fillRect/>
          </a:stretch>
        </p:blipFill>
        <p:spPr bwMode="auto">
          <a:xfrm>
            <a:off x="1816508" y="1115564"/>
            <a:ext cx="6192981" cy="462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028">
            <a:extLst>
              <a:ext uri="{FF2B5EF4-FFF2-40B4-BE49-F238E27FC236}">
                <a16:creationId xmlns:a16="http://schemas.microsoft.com/office/drawing/2014/main" id="{322052AB-4EF4-4EA1-8AE6-93D940209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206" y="5813954"/>
            <a:ext cx="2326342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en-US" sz="1600" dirty="0"/>
              <a:t>(from </a:t>
            </a:r>
            <a:r>
              <a:rPr lang="en-US" altLang="en-US" sz="1600" dirty="0" err="1"/>
              <a:t>Richart</a:t>
            </a:r>
            <a:r>
              <a:rPr lang="en-US" altLang="en-US" sz="1600" dirty="0"/>
              <a:t> et al., 1970)</a:t>
            </a:r>
          </a:p>
        </p:txBody>
      </p:sp>
    </p:spTree>
    <p:extLst>
      <p:ext uri="{BB962C8B-B14F-4D97-AF65-F5344CB8AC3E}">
        <p14:creationId xmlns:p14="http://schemas.microsoft.com/office/powerpoint/2010/main" val="163807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4686-E014-4023-8BC3-212A6D16C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Wave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3E8BD-7119-47B8-9BB5-7C60F125E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9"/>
          <a:stretch>
            <a:fillRect/>
          </a:stretch>
        </p:blipFill>
        <p:spPr bwMode="auto">
          <a:xfrm>
            <a:off x="2069459" y="962708"/>
            <a:ext cx="5422722" cy="487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028">
            <a:extLst>
              <a:ext uri="{FF2B5EF4-FFF2-40B4-BE49-F238E27FC236}">
                <a16:creationId xmlns:a16="http://schemas.microsoft.com/office/drawing/2014/main" id="{1523E2FE-9D7B-410D-9188-8A85C6AA0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206" y="5813954"/>
            <a:ext cx="2326342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en-US" sz="1600" dirty="0"/>
              <a:t>(from </a:t>
            </a:r>
            <a:r>
              <a:rPr lang="en-US" altLang="en-US" sz="1600" dirty="0" err="1"/>
              <a:t>Richart</a:t>
            </a:r>
            <a:r>
              <a:rPr lang="en-US" altLang="en-US" sz="1600" dirty="0"/>
              <a:t> et al., 1970)</a:t>
            </a:r>
          </a:p>
        </p:txBody>
      </p:sp>
    </p:spTree>
    <p:extLst>
      <p:ext uri="{BB962C8B-B14F-4D97-AF65-F5344CB8AC3E}">
        <p14:creationId xmlns:p14="http://schemas.microsoft.com/office/powerpoint/2010/main" val="4143113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D375B-98B5-4641-9EAE-BF7CE174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A29834-56D1-4A29-AEE3-21FA618A27B3}"/>
              </a:ext>
            </a:extLst>
          </p:cNvPr>
          <p:cNvSpPr txBox="1"/>
          <p:nvPr/>
        </p:nvSpPr>
        <p:spPr>
          <a:xfrm>
            <a:off x="2053143" y="5601848"/>
            <a:ext cx="552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Dispersion: seismic wave velocity depends on frequency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274663-6043-49D8-B379-1B8AF2D53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5" y="1037445"/>
            <a:ext cx="7553565" cy="45644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88DD73-2791-4A06-8C99-F093927C34ED}"/>
              </a:ext>
            </a:extLst>
          </p:cNvPr>
          <p:cNvSpPr txBox="1"/>
          <p:nvPr/>
        </p:nvSpPr>
        <p:spPr>
          <a:xfrm>
            <a:off x="1928111" y="6317218"/>
            <a:ext cx="560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Unless otherwise noted, figures are from </a:t>
            </a:r>
            <a:r>
              <a:rPr lang="en-US" dirty="0" err="1"/>
              <a:t>Foti</a:t>
            </a:r>
            <a:r>
              <a:rPr lang="en-US" dirty="0"/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75110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FB408-0737-4591-8313-DF4D69C57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974D3FD-8336-4345-865E-E9C67AA5C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8" y="1695019"/>
            <a:ext cx="5623130" cy="34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D2782F-DC70-4E30-BCB7-A0BF85B3CE41}"/>
              </a:ext>
            </a:extLst>
          </p:cNvPr>
          <p:cNvSpPr/>
          <p:nvPr/>
        </p:nvSpPr>
        <p:spPr>
          <a:xfrm>
            <a:off x="1035586" y="5430395"/>
            <a:ext cx="58224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https://www.acs.psu.edu/drussell/Demos/Dispersion/dispersion.html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24B4C-B809-415F-B06B-BBD1BD97CD5A}"/>
              </a:ext>
            </a:extLst>
          </p:cNvPr>
          <p:cNvSpPr txBox="1"/>
          <p:nvPr/>
        </p:nvSpPr>
        <p:spPr>
          <a:xfrm>
            <a:off x="6233010" y="2729068"/>
            <a:ext cx="291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Black pulse: non-dispersive wave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43771-6F82-4CAE-B41D-340D330B8687}"/>
              </a:ext>
            </a:extLst>
          </p:cNvPr>
          <p:cNvSpPr txBox="1"/>
          <p:nvPr/>
        </p:nvSpPr>
        <p:spPr>
          <a:xfrm>
            <a:off x="6233010" y="3259722"/>
            <a:ext cx="2457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Blue pulse: dispersive wave</a:t>
            </a:r>
          </a:p>
        </p:txBody>
      </p:sp>
    </p:spTree>
    <p:extLst>
      <p:ext uri="{BB962C8B-B14F-4D97-AF65-F5344CB8AC3E}">
        <p14:creationId xmlns:p14="http://schemas.microsoft.com/office/powerpoint/2010/main" val="1763038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89338-21EB-4385-8EBF-33C52C938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37F275B-3869-4F3C-9E04-4A6EFD26E4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59" y="907458"/>
            <a:ext cx="423862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7B1917B-F599-44C0-9558-CDEED4E86A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58" y="3639641"/>
            <a:ext cx="423862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89E2CA-B47D-452A-924E-EF1FB7B2ABD7}"/>
              </a:ext>
            </a:extLst>
          </p:cNvPr>
          <p:cNvSpPr/>
          <p:nvPr/>
        </p:nvSpPr>
        <p:spPr>
          <a:xfrm>
            <a:off x="1189822" y="6371824"/>
            <a:ext cx="4638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https://www.acs.psu.edu/drussell/Demos/Dispersion/dispersion.html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332D8-4087-4C95-A2E8-E1F98C33B40C}"/>
              </a:ext>
            </a:extLst>
          </p:cNvPr>
          <p:cNvSpPr txBox="1"/>
          <p:nvPr/>
        </p:nvSpPr>
        <p:spPr>
          <a:xfrm>
            <a:off x="5971142" y="2032479"/>
            <a:ext cx="212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Non-dispersive wave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98CFC-8953-473A-86AB-7207B40D6FA6}"/>
              </a:ext>
            </a:extLst>
          </p:cNvPr>
          <p:cNvSpPr txBox="1"/>
          <p:nvPr/>
        </p:nvSpPr>
        <p:spPr>
          <a:xfrm>
            <a:off x="5971142" y="4764662"/>
            <a:ext cx="168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Dispersive wave</a:t>
            </a:r>
          </a:p>
        </p:txBody>
      </p:sp>
    </p:spTree>
    <p:extLst>
      <p:ext uri="{BB962C8B-B14F-4D97-AF65-F5344CB8AC3E}">
        <p14:creationId xmlns:p14="http://schemas.microsoft.com/office/powerpoint/2010/main" val="3831254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CFDDAE17164748BD4832F608A13B10" ma:contentTypeVersion="15" ma:contentTypeDescription="Create a new document." ma:contentTypeScope="" ma:versionID="16e4ab232bfc76cabfd9121b7cadc11f">
  <xsd:schema xmlns:xsd="http://www.w3.org/2001/XMLSchema" xmlns:xs="http://www.w3.org/2001/XMLSchema" xmlns:p="http://schemas.microsoft.com/office/2006/metadata/properties" xmlns:ns1="http://schemas.microsoft.com/sharepoint/v3" xmlns:ns3="ff117338-9936-483e-a275-435402ea6faa" xmlns:ns4="de65d845-ddab-4257-bea9-79c35f1463a6" targetNamespace="http://schemas.microsoft.com/office/2006/metadata/properties" ma:root="true" ma:fieldsID="4630aaec381e1e8c6a8f38cf1a014cd9" ns1:_="" ns3:_="" ns4:_="">
    <xsd:import namespace="http://schemas.microsoft.com/sharepoint/v3"/>
    <xsd:import namespace="ff117338-9936-483e-a275-435402ea6faa"/>
    <xsd:import namespace="de65d845-ddab-4257-bea9-79c35f1463a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3:SharedWithDetails" minOccurs="0"/>
                <xsd:element ref="ns3:SharingHintHash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117338-9936-483e-a275-435402ea6f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5d845-ddab-4257-bea9-79c35f1463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FF4F2D-DBE4-45EB-B368-4A77ABFDF3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995AF7-0A55-4423-97DE-AD2C1500687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E0609E0D-03AB-4E70-9984-E575672953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f117338-9936-483e-a275-435402ea6faa"/>
    <ds:schemaRef ds:uri="de65d845-ddab-4257-bea9-79c35f1463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5685</TotalTime>
  <Words>310</Words>
  <Application>Microsoft Office PowerPoint</Application>
  <PresentationFormat>On-screen Show (4:3)</PresentationFormat>
  <Paragraphs>58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Helvetica</vt:lpstr>
      <vt:lpstr>Office Theme</vt:lpstr>
      <vt:lpstr>Custom Design</vt:lpstr>
      <vt:lpstr>1_Custom Design</vt:lpstr>
      <vt:lpstr>South Carolina DOT Training Workshop  Geophysics Field Testing Methods, Data Reduction, and Interpretation of Results</vt:lpstr>
      <vt:lpstr>PowerPoint Presentation</vt:lpstr>
      <vt:lpstr>Rayleigh Wave Phase Velocity</vt:lpstr>
      <vt:lpstr>Rayleigh Waves</vt:lpstr>
      <vt:lpstr>Rayleigh Waves</vt:lpstr>
      <vt:lpstr>Seismic Wave Field</vt:lpstr>
      <vt:lpstr>Dispersion</vt:lpstr>
      <vt:lpstr>Dispersion</vt:lpstr>
      <vt:lpstr>Dispersion</vt:lpstr>
      <vt:lpstr>Dispersion</vt:lpstr>
      <vt:lpstr>Forward vs. Inverse Problems</vt:lpstr>
      <vt:lpstr>Surface Wave Testing Procedure</vt:lpstr>
      <vt:lpstr>Test Variations</vt:lpstr>
      <vt:lpstr>Surface Wave Testing Procedures</vt:lpstr>
      <vt:lpstr>Acquisition</vt:lpstr>
      <vt:lpstr>Acquisition - Sources</vt:lpstr>
      <vt:lpstr>Acquisition - Sources</vt:lpstr>
      <vt:lpstr>Acquisition - Receivers</vt:lpstr>
      <vt:lpstr>Acquisition</vt:lpstr>
      <vt:lpstr>Acquisition</vt:lpstr>
      <vt:lpstr>Acquisition</vt:lpstr>
    </vt:vector>
  </TitlesOfParts>
  <Company>GEOSYNTEC CONSULTANTS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 Wood</dc:creator>
  <cp:lastModifiedBy>Harman, Nicholas E.</cp:lastModifiedBy>
  <cp:revision>42</cp:revision>
  <dcterms:created xsi:type="dcterms:W3CDTF">2016-09-26T17:42:06Z</dcterms:created>
  <dcterms:modified xsi:type="dcterms:W3CDTF">2020-08-13T13:28:54Z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0x010100F1CFDDAE17164748BD4832F608A13B10</vt:lpwstr>
  </property>
  <property fmtid="{D5CDD505-2E9C-101B-9397-08002B2CF9AE}" pid="3" name="_dlc_DocIdItemGuid">
    <vt:lpwstr>97bac5ae-71a8-4c37-8e55-5f0292be4a21</vt:lpwstr>
  </property>
</Properties>
</file>